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5143500" type="screen16x9"/>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4FA"/>
    <a:srgbClr val="2A88BF"/>
    <a:srgbClr val="009E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93"/>
    <p:restoredTop sz="94578"/>
  </p:normalViewPr>
  <p:slideViewPr>
    <p:cSldViewPr snapToGrid="0" snapToObjects="1">
      <p:cViewPr varScale="1">
        <p:scale>
          <a:sx n="142" d="100"/>
          <a:sy n="142" d="100"/>
        </p:scale>
        <p:origin x="846"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5C218-7304-CC41-850C-A4E4EFF05FF8}" type="datetimeFigureOut">
              <a:rPr lang="en-NL" smtClean="0"/>
              <a:t>03/16/2022</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46C89-6169-944D-A60B-7C0CFEC6219B}" type="slidenum">
              <a:rPr lang="en-NL" smtClean="0"/>
              <a:t>‹nr.›</a:t>
            </a:fld>
            <a:endParaRPr lang="en-NL"/>
          </a:p>
        </p:txBody>
      </p:sp>
    </p:spTree>
    <p:extLst>
      <p:ext uri="{BB962C8B-B14F-4D97-AF65-F5344CB8AC3E}">
        <p14:creationId xmlns:p14="http://schemas.microsoft.com/office/powerpoint/2010/main" val="367380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74446C89-6169-944D-A60B-7C0CFEC6219B}" type="slidenum">
              <a:rPr lang="en-NL" smtClean="0"/>
              <a:t>1</a:t>
            </a:fld>
            <a:endParaRPr lang="en-NL"/>
          </a:p>
        </p:txBody>
      </p:sp>
    </p:spTree>
    <p:extLst>
      <p:ext uri="{BB962C8B-B14F-4D97-AF65-F5344CB8AC3E}">
        <p14:creationId xmlns:p14="http://schemas.microsoft.com/office/powerpoint/2010/main" val="3891424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44D2D5-9A30-D041-B466-73F0E589B5C3}"/>
              </a:ext>
            </a:extLst>
          </p:cNvPr>
          <p:cNvSpPr>
            <a:spLocks noGrp="1"/>
          </p:cNvSpPr>
          <p:nvPr>
            <p:ph type="title"/>
          </p:nvPr>
        </p:nvSpPr>
        <p:spPr>
          <a:xfrm>
            <a:off x="270000" y="472500"/>
            <a:ext cx="2992964" cy="1557027"/>
          </a:xfrm>
          <a:prstGeom prst="rect">
            <a:avLst/>
          </a:prstGeom>
        </p:spPr>
        <p:txBody>
          <a:bodyPr anchor="t" anchorCtr="0"/>
          <a:lstStyle>
            <a:lvl1pPr fontAlgn="t">
              <a:defRPr>
                <a:solidFill>
                  <a:schemeClr val="bg1"/>
                </a:solidFill>
              </a:defRPr>
            </a:lvl1pPr>
          </a:lstStyle>
          <a:p>
            <a:r>
              <a:rPr lang="en-GB" dirty="0"/>
              <a:t>Click to edit Master title style</a:t>
            </a:r>
            <a:endParaRPr lang="en-NL" dirty="0"/>
          </a:p>
        </p:txBody>
      </p:sp>
      <p:sp>
        <p:nvSpPr>
          <p:cNvPr id="21" name="Text Placeholder 20">
            <a:extLst>
              <a:ext uri="{FF2B5EF4-FFF2-40B4-BE49-F238E27FC236}">
                <a16:creationId xmlns:a16="http://schemas.microsoft.com/office/drawing/2014/main" id="{5CA77072-3926-0540-9FD6-DF66091D6FAE}"/>
              </a:ext>
            </a:extLst>
          </p:cNvPr>
          <p:cNvSpPr>
            <a:spLocks noGrp="1"/>
          </p:cNvSpPr>
          <p:nvPr>
            <p:ph type="body" sz="quarter" idx="10"/>
          </p:nvPr>
        </p:nvSpPr>
        <p:spPr>
          <a:xfrm>
            <a:off x="3902040" y="202500"/>
            <a:ext cx="4881599" cy="4069055"/>
          </a:xfrm>
          <a:prstGeom prst="rect">
            <a:avLst/>
          </a:prstGeom>
        </p:spPr>
        <p:txBody>
          <a:bodyPr/>
          <a:lstStyle>
            <a:lvl1pPr>
              <a:lnSpc>
                <a:spcPct val="120000"/>
              </a:lnSpc>
              <a:defRPr baseline="0">
                <a:latin typeface="Poppins" pitchFamily="2" charset="77"/>
              </a:defRPr>
            </a:lvl1pPr>
            <a:lvl2pPr>
              <a:lnSpc>
                <a:spcPct val="120000"/>
              </a:lnSpc>
              <a:defRPr baseline="0">
                <a:latin typeface="Poppins" pitchFamily="2" charset="77"/>
              </a:defRPr>
            </a:lvl2pPr>
            <a:lvl3pPr>
              <a:lnSpc>
                <a:spcPct val="120000"/>
              </a:lnSpc>
              <a:defRPr baseline="0">
                <a:latin typeface="Poppins" pitchFamily="2" charset="77"/>
              </a:defRPr>
            </a:lvl3pPr>
            <a:lvl4pPr>
              <a:lnSpc>
                <a:spcPct val="120000"/>
              </a:lnSpc>
              <a:defRPr baseline="0">
                <a:latin typeface="Poppins" pitchFamily="2" charset="77"/>
              </a:defRPr>
            </a:lvl4pPr>
            <a:lvl5pPr>
              <a:lnSpc>
                <a:spcPct val="120000"/>
              </a:lnSpc>
              <a:defRPr baseline="0">
                <a:latin typeface="Poppins"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NL" dirty="0"/>
          </a:p>
        </p:txBody>
      </p:sp>
      <p:sp>
        <p:nvSpPr>
          <p:cNvPr id="24" name="Text Placeholder 23">
            <a:extLst>
              <a:ext uri="{FF2B5EF4-FFF2-40B4-BE49-F238E27FC236}">
                <a16:creationId xmlns:a16="http://schemas.microsoft.com/office/drawing/2014/main" id="{17B9B46A-12CB-B440-AA1A-4CAF64733D15}"/>
              </a:ext>
            </a:extLst>
          </p:cNvPr>
          <p:cNvSpPr>
            <a:spLocks noGrp="1"/>
          </p:cNvSpPr>
          <p:nvPr>
            <p:ph type="body" sz="quarter" idx="11"/>
          </p:nvPr>
        </p:nvSpPr>
        <p:spPr>
          <a:xfrm>
            <a:off x="269875" y="2769327"/>
            <a:ext cx="2992964" cy="1984257"/>
          </a:xfrm>
          <a:prstGeom prst="rect">
            <a:avLst/>
          </a:prstGeom>
        </p:spPr>
        <p:txBody>
          <a:bodyPr/>
          <a:lstStyle>
            <a:lvl1pPr>
              <a:lnSpc>
                <a:spcPct val="120000"/>
              </a:lnSpc>
              <a:defRPr baseline="0">
                <a:latin typeface="Poppins" pitchFamily="2" charset="77"/>
              </a:defRPr>
            </a:lvl1pPr>
            <a:lvl2pPr>
              <a:lnSpc>
                <a:spcPct val="120000"/>
              </a:lnSpc>
              <a:defRPr baseline="0">
                <a:latin typeface="Poppins" pitchFamily="2" charset="77"/>
              </a:defRPr>
            </a:lvl2pPr>
            <a:lvl3pPr>
              <a:lnSpc>
                <a:spcPct val="120000"/>
              </a:lnSpc>
              <a:defRPr baseline="0">
                <a:latin typeface="Poppins" pitchFamily="2" charset="77"/>
              </a:defRPr>
            </a:lvl3pPr>
            <a:lvl4pPr>
              <a:lnSpc>
                <a:spcPct val="120000"/>
              </a:lnSpc>
              <a:defRPr baseline="0">
                <a:latin typeface="Poppins" pitchFamily="2" charset="77"/>
              </a:defRPr>
            </a:lvl4pPr>
            <a:lvl5pPr>
              <a:lnSpc>
                <a:spcPct val="120000"/>
              </a:lnSpc>
              <a:defRPr baseline="0">
                <a:latin typeface="Poppins"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NL" dirty="0"/>
          </a:p>
        </p:txBody>
      </p:sp>
      <p:sp>
        <p:nvSpPr>
          <p:cNvPr id="26" name="Text Placeholder 25">
            <a:extLst>
              <a:ext uri="{FF2B5EF4-FFF2-40B4-BE49-F238E27FC236}">
                <a16:creationId xmlns:a16="http://schemas.microsoft.com/office/drawing/2014/main" id="{5ACBDDA5-1C54-CB4A-9429-C4FAA568EB8D}"/>
              </a:ext>
            </a:extLst>
          </p:cNvPr>
          <p:cNvSpPr>
            <a:spLocks noGrp="1"/>
          </p:cNvSpPr>
          <p:nvPr>
            <p:ph type="body" sz="quarter" idx="12" hasCustomPrompt="1"/>
          </p:nvPr>
        </p:nvSpPr>
        <p:spPr>
          <a:xfrm>
            <a:off x="269875" y="4753584"/>
            <a:ext cx="2992438" cy="389918"/>
          </a:xfrm>
          <a:prstGeom prst="rect">
            <a:avLst/>
          </a:prstGeom>
        </p:spPr>
        <p:txBody>
          <a:bodyPr>
            <a:normAutofit/>
          </a:bodyPr>
          <a:lstStyle>
            <a:lvl1pPr marL="0" indent="0">
              <a:buNone/>
              <a:defRPr sz="1000" b="0" i="1" baseline="0">
                <a:solidFill>
                  <a:srgbClr val="333333"/>
                </a:solidFill>
              </a:defRPr>
            </a:lvl1pPr>
          </a:lstStyle>
          <a:p>
            <a:pPr lvl="0"/>
            <a:r>
              <a:rPr lang="en-GB" dirty="0" err="1"/>
              <a:t>Acquisitie</a:t>
            </a:r>
            <a:r>
              <a:rPr lang="en-GB" dirty="0"/>
              <a:t> </a:t>
            </a:r>
            <a:r>
              <a:rPr lang="en-GB" dirty="0" err="1"/>
              <a:t>naar</a:t>
            </a:r>
            <a:r>
              <a:rPr lang="en-GB" dirty="0"/>
              <a:t> </a:t>
            </a:r>
            <a:r>
              <a:rPr lang="en-GB" dirty="0" err="1"/>
              <a:t>aanleiding</a:t>
            </a:r>
            <a:r>
              <a:rPr lang="en-GB" dirty="0"/>
              <a:t> van </a:t>
            </a:r>
            <a:r>
              <a:rPr lang="en-GB" dirty="0" err="1"/>
              <a:t>deze</a:t>
            </a:r>
            <a:r>
              <a:rPr lang="en-GB" dirty="0"/>
              <a:t> </a:t>
            </a:r>
            <a:r>
              <a:rPr lang="en-GB" dirty="0" err="1"/>
              <a:t>advertentie</a:t>
            </a:r>
            <a:r>
              <a:rPr lang="en-GB" dirty="0"/>
              <a:t> </a:t>
            </a:r>
            <a:r>
              <a:rPr lang="en-GB" dirty="0" err="1"/>
              <a:t>wordt</a:t>
            </a:r>
            <a:r>
              <a:rPr lang="en-GB" dirty="0"/>
              <a:t> </a:t>
            </a:r>
            <a:r>
              <a:rPr lang="en-GB" dirty="0" err="1"/>
              <a:t>niet</a:t>
            </a:r>
            <a:r>
              <a:rPr lang="en-GB" dirty="0"/>
              <a:t> op </a:t>
            </a:r>
            <a:r>
              <a:rPr lang="en-GB" dirty="0" err="1"/>
              <a:t>prijs</a:t>
            </a:r>
            <a:r>
              <a:rPr lang="en-GB" dirty="0"/>
              <a:t> </a:t>
            </a:r>
            <a:r>
              <a:rPr lang="en-GB" dirty="0" err="1"/>
              <a:t>gesteld</a:t>
            </a:r>
            <a:r>
              <a:rPr lang="en-GB" dirty="0"/>
              <a:t>.</a:t>
            </a:r>
            <a:endParaRPr lang="en-NL" dirty="0"/>
          </a:p>
        </p:txBody>
      </p:sp>
      <p:pic>
        <p:nvPicPr>
          <p:cNvPr id="30" name="Picture 29">
            <a:extLst>
              <a:ext uri="{FF2B5EF4-FFF2-40B4-BE49-F238E27FC236}">
                <a16:creationId xmlns:a16="http://schemas.microsoft.com/office/drawing/2014/main" id="{D66CFA55-1629-304F-B863-951AFB9F9BDE}"/>
              </a:ext>
            </a:extLst>
          </p:cNvPr>
          <p:cNvPicPr>
            <a:picLocks noChangeAspect="1"/>
          </p:cNvPicPr>
          <p:nvPr userDrawn="1"/>
        </p:nvPicPr>
        <p:blipFill>
          <a:blip r:embed="rId2"/>
          <a:stretch>
            <a:fillRect/>
          </a:stretch>
        </p:blipFill>
        <p:spPr>
          <a:xfrm>
            <a:off x="3997839" y="4503272"/>
            <a:ext cx="818007" cy="491400"/>
          </a:xfrm>
          <a:prstGeom prst="rect">
            <a:avLst/>
          </a:prstGeom>
        </p:spPr>
      </p:pic>
    </p:spTree>
    <p:extLst>
      <p:ext uri="{BB962C8B-B14F-4D97-AF65-F5344CB8AC3E}">
        <p14:creationId xmlns:p14="http://schemas.microsoft.com/office/powerpoint/2010/main" val="41742668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C8F6C8-FD22-3648-9739-7CEA45AAD9A3}"/>
              </a:ext>
            </a:extLst>
          </p:cNvPr>
          <p:cNvPicPr>
            <a:picLocks noChangeAspect="1"/>
          </p:cNvPicPr>
          <p:nvPr userDrawn="1"/>
        </p:nvPicPr>
        <p:blipFill>
          <a:blip r:embed="rId3"/>
          <a:stretch>
            <a:fillRect/>
          </a:stretch>
        </p:blipFill>
        <p:spPr>
          <a:xfrm>
            <a:off x="0" y="0"/>
            <a:ext cx="3543300" cy="5143500"/>
          </a:xfrm>
          <a:prstGeom prst="rect">
            <a:avLst/>
          </a:prstGeom>
        </p:spPr>
      </p:pic>
    </p:spTree>
    <p:extLst>
      <p:ext uri="{BB962C8B-B14F-4D97-AF65-F5344CB8AC3E}">
        <p14:creationId xmlns:p14="http://schemas.microsoft.com/office/powerpoint/2010/main" val="118322482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685800" rtl="0" eaLnBrk="1" latinLnBrk="0" hangingPunct="1">
        <a:lnSpc>
          <a:spcPct val="90000"/>
        </a:lnSpc>
        <a:spcBef>
          <a:spcPct val="0"/>
        </a:spcBef>
        <a:buNone/>
        <a:defRPr sz="3300" kern="1200" baseline="0">
          <a:solidFill>
            <a:schemeClr val="bg1"/>
          </a:solidFill>
          <a:latin typeface="Bree Serif" panose="02000503040000020004"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0896F3FA-4AF2-134B-9010-91A24C337CDF}"/>
              </a:ext>
            </a:extLst>
          </p:cNvPr>
          <p:cNvSpPr>
            <a:spLocks noGrp="1"/>
          </p:cNvSpPr>
          <p:nvPr>
            <p:ph type="title"/>
          </p:nvPr>
        </p:nvSpPr>
        <p:spPr>
          <a:xfrm>
            <a:off x="233333" y="220171"/>
            <a:ext cx="3065522" cy="1557027"/>
          </a:xfrm>
        </p:spPr>
        <p:txBody>
          <a:bodyPr>
            <a:normAutofit fontScale="90000"/>
          </a:bodyPr>
          <a:lstStyle/>
          <a:p>
            <a:r>
              <a:rPr lang="nl-NL" dirty="0"/>
              <a:t>Opzichter vastgoedbeheer met lef en energie</a:t>
            </a:r>
            <a:br>
              <a:rPr lang="nl-NL" dirty="0"/>
            </a:br>
            <a:r>
              <a:rPr lang="nl-NL" sz="800" dirty="0"/>
              <a:t>	</a:t>
            </a:r>
            <a:r>
              <a:rPr lang="nl-NL" sz="2400" dirty="0"/>
              <a:t>32-36uur</a:t>
            </a:r>
          </a:p>
        </p:txBody>
      </p:sp>
      <p:sp>
        <p:nvSpPr>
          <p:cNvPr id="22" name="Text Placeholder 21">
            <a:extLst>
              <a:ext uri="{FF2B5EF4-FFF2-40B4-BE49-F238E27FC236}">
                <a16:creationId xmlns:a16="http://schemas.microsoft.com/office/drawing/2014/main" id="{9D3FCE5A-5E08-B64C-86DE-159BA1834169}"/>
              </a:ext>
            </a:extLst>
          </p:cNvPr>
          <p:cNvSpPr>
            <a:spLocks noGrp="1"/>
          </p:cNvSpPr>
          <p:nvPr>
            <p:ph type="body" sz="quarter" idx="10"/>
          </p:nvPr>
        </p:nvSpPr>
        <p:spPr>
          <a:xfrm>
            <a:off x="3902040" y="202501"/>
            <a:ext cx="4881599" cy="2703498"/>
          </a:xfrm>
          <a:prstGeom prst="rect">
            <a:avLst/>
          </a:prstGeom>
        </p:spPr>
        <p:txBody>
          <a:bodyPr wrap="square">
            <a:noAutofit/>
          </a:bodyPr>
          <a:lstStyle/>
          <a:p>
            <a:pPr marL="0" indent="0">
              <a:lnSpc>
                <a:spcPct val="140000"/>
              </a:lnSpc>
              <a:buNone/>
            </a:pPr>
            <a:r>
              <a:rPr lang="nl-NL" sz="1200" dirty="0"/>
              <a:t>De staat van onderhoud van onze huizen bepaalt mede de kwaliteit van de woning, van de buurt en daarmee hoe prettig het daar wonen is.</a:t>
            </a:r>
          </a:p>
          <a:p>
            <a:pPr marL="0" indent="0">
              <a:lnSpc>
                <a:spcPct val="140000"/>
              </a:lnSpc>
              <a:buNone/>
            </a:pPr>
            <a:r>
              <a:rPr lang="nl-NL" sz="1200" dirty="0"/>
              <a:t>Jij hebt het overzicht over al het dagelijks en planmatig onderhoud en zorgt, samen met je collega’s bij vastgoed, dat het onderhoud tijdig, van goede kwaliteit en binnen budget wordt uitgevoerd.</a:t>
            </a:r>
            <a:br>
              <a:rPr lang="nl-NL" sz="1200" dirty="0"/>
            </a:br>
            <a:endParaRPr lang="nl-NL" sz="1200" dirty="0"/>
          </a:p>
        </p:txBody>
      </p:sp>
      <p:sp>
        <p:nvSpPr>
          <p:cNvPr id="23" name="Text Placeholder 22">
            <a:extLst>
              <a:ext uri="{FF2B5EF4-FFF2-40B4-BE49-F238E27FC236}">
                <a16:creationId xmlns:a16="http://schemas.microsoft.com/office/drawing/2014/main" id="{162C2F30-5A76-F14F-99E5-D298BE1D835D}"/>
              </a:ext>
            </a:extLst>
          </p:cNvPr>
          <p:cNvSpPr>
            <a:spLocks noGrp="1"/>
          </p:cNvSpPr>
          <p:nvPr>
            <p:ph type="body" sz="quarter" idx="11"/>
          </p:nvPr>
        </p:nvSpPr>
        <p:spPr>
          <a:prstGeom prst="rect">
            <a:avLst/>
          </a:prstGeom>
        </p:spPr>
        <p:txBody>
          <a:bodyPr>
            <a:normAutofit/>
          </a:bodyPr>
          <a:lstStyle/>
          <a:p>
            <a:pPr marL="0" indent="0">
              <a:buNone/>
            </a:pPr>
            <a:r>
              <a:rPr lang="nl-NL" sz="1800" dirty="0">
                <a:solidFill>
                  <a:srgbClr val="009E4E"/>
                </a:solidFill>
                <a:latin typeface="Bree Serif" panose="02000503040000020004" pitchFamily="2" charset="77"/>
              </a:rPr>
              <a:t>Solliciteren?</a:t>
            </a:r>
            <a:br>
              <a:rPr lang="nl-NL" sz="1800" dirty="0">
                <a:solidFill>
                  <a:srgbClr val="009E4E"/>
                </a:solidFill>
                <a:latin typeface="Bree Serif" panose="02000503040000020004" pitchFamily="2" charset="77"/>
              </a:rPr>
            </a:br>
            <a:br>
              <a:rPr lang="nl-NL" sz="800" dirty="0">
                <a:solidFill>
                  <a:srgbClr val="009E4E"/>
                </a:solidFill>
                <a:latin typeface="Bree Serif" panose="02000503040000020004" pitchFamily="2" charset="77"/>
              </a:rPr>
            </a:br>
            <a:r>
              <a:rPr lang="nl-NL" sz="1000" dirty="0">
                <a:cs typeface="Poppins" pitchFamily="2" charset="77"/>
              </a:rPr>
              <a:t>Wil je als opzichter vastgoedbeheer aan de slag? Solliciteer nu! Kijk voor meer informatie op www.rkzeist.nl</a:t>
            </a:r>
          </a:p>
          <a:p>
            <a:pPr marL="0" indent="0">
              <a:buNone/>
            </a:pPr>
            <a:r>
              <a:rPr lang="nl-NL" sz="1000" dirty="0">
                <a:cs typeface="Poppins" pitchFamily="2" charset="77"/>
              </a:rPr>
              <a:t>Stuur dan </a:t>
            </a:r>
            <a:r>
              <a:rPr lang="nl-NL" sz="1000">
                <a:cs typeface="Poppins" pitchFamily="2" charset="77"/>
              </a:rPr>
              <a:t>uiterlijk 29 </a:t>
            </a:r>
            <a:r>
              <a:rPr lang="nl-NL" sz="1000" dirty="0">
                <a:cs typeface="Poppins" pitchFamily="2" charset="77"/>
              </a:rPr>
              <a:t>maart 2022 via werken@rkzeist.nl je motivatie en cv naar Bineke Lagerweij (</a:t>
            </a:r>
            <a:r>
              <a:rPr lang="nl-NL" sz="1000" dirty="0" err="1">
                <a:cs typeface="Poppins" pitchFamily="2" charset="77"/>
              </a:rPr>
              <a:t>hr</a:t>
            </a:r>
            <a:r>
              <a:rPr lang="nl-NL" sz="1000" dirty="0">
                <a:cs typeface="Poppins" pitchFamily="2" charset="77"/>
              </a:rPr>
              <a:t>-adviseur).</a:t>
            </a:r>
            <a:endParaRPr lang="nl-NL" sz="1000" dirty="0">
              <a:solidFill>
                <a:srgbClr val="009E4E"/>
              </a:solidFill>
              <a:latin typeface="Bree Serif" panose="02000503040000020004" pitchFamily="2" charset="77"/>
              <a:cs typeface="Poppins" pitchFamily="2" charset="77"/>
            </a:endParaRPr>
          </a:p>
        </p:txBody>
      </p:sp>
      <p:sp>
        <p:nvSpPr>
          <p:cNvPr id="26" name="Text Placeholder 25">
            <a:extLst>
              <a:ext uri="{FF2B5EF4-FFF2-40B4-BE49-F238E27FC236}">
                <a16:creationId xmlns:a16="http://schemas.microsoft.com/office/drawing/2014/main" id="{DFDBA60B-4BEC-E140-AEB4-D8DF7BAD50BE}"/>
              </a:ext>
            </a:extLst>
          </p:cNvPr>
          <p:cNvSpPr>
            <a:spLocks noGrp="1"/>
          </p:cNvSpPr>
          <p:nvPr>
            <p:ph type="body" sz="quarter" idx="12"/>
          </p:nvPr>
        </p:nvSpPr>
        <p:spPr/>
        <p:txBody>
          <a:bodyPr>
            <a:normAutofit/>
          </a:bodyPr>
          <a:lstStyle/>
          <a:p>
            <a:pPr lvl="0"/>
            <a:r>
              <a:rPr lang="nl-NL"/>
              <a:t>Acquisitie naar aanleiding van deze advertentie wordt niet op prijs gesteld.</a:t>
            </a:r>
          </a:p>
        </p:txBody>
      </p:sp>
      <p:sp>
        <p:nvSpPr>
          <p:cNvPr id="28" name="TextBox 27">
            <a:extLst>
              <a:ext uri="{FF2B5EF4-FFF2-40B4-BE49-F238E27FC236}">
                <a16:creationId xmlns:a16="http://schemas.microsoft.com/office/drawing/2014/main" id="{05F6B604-C49C-EC4F-9B98-B92E3624EA5C}"/>
              </a:ext>
            </a:extLst>
          </p:cNvPr>
          <p:cNvSpPr txBox="1"/>
          <p:nvPr/>
        </p:nvSpPr>
        <p:spPr>
          <a:xfrm>
            <a:off x="3902040" y="2850563"/>
            <a:ext cx="4881599" cy="369332"/>
          </a:xfrm>
          <a:prstGeom prst="rect">
            <a:avLst/>
          </a:prstGeom>
          <a:noFill/>
        </p:spPr>
        <p:txBody>
          <a:bodyPr wrap="square" rtlCol="0">
            <a:spAutoFit/>
          </a:bodyPr>
          <a:lstStyle/>
          <a:p>
            <a:r>
              <a:rPr lang="nl-NL">
                <a:solidFill>
                  <a:srgbClr val="2A88BF"/>
                </a:solidFill>
                <a:latin typeface="Bree Serif" panose="02000503040000020004" pitchFamily="2" charset="77"/>
              </a:rPr>
              <a:t>Voor jou?</a:t>
            </a:r>
          </a:p>
        </p:txBody>
      </p:sp>
      <p:pic>
        <p:nvPicPr>
          <p:cNvPr id="30" name="Picture 29">
            <a:extLst>
              <a:ext uri="{FF2B5EF4-FFF2-40B4-BE49-F238E27FC236}">
                <a16:creationId xmlns:a16="http://schemas.microsoft.com/office/drawing/2014/main" id="{6EB84AD0-D0BA-EB44-B015-DB5C377638D1}"/>
              </a:ext>
            </a:extLst>
          </p:cNvPr>
          <p:cNvPicPr>
            <a:picLocks noChangeAspect="1"/>
          </p:cNvPicPr>
          <p:nvPr/>
        </p:nvPicPr>
        <p:blipFill>
          <a:blip r:embed="rId3"/>
          <a:stretch>
            <a:fillRect/>
          </a:stretch>
        </p:blipFill>
        <p:spPr>
          <a:xfrm>
            <a:off x="4011118" y="3321706"/>
            <a:ext cx="3673350" cy="580990"/>
          </a:xfrm>
          <a:prstGeom prst="rect">
            <a:avLst/>
          </a:prstGeom>
        </p:spPr>
      </p:pic>
      <p:sp>
        <p:nvSpPr>
          <p:cNvPr id="31" name="TextBox 30">
            <a:extLst>
              <a:ext uri="{FF2B5EF4-FFF2-40B4-BE49-F238E27FC236}">
                <a16:creationId xmlns:a16="http://schemas.microsoft.com/office/drawing/2014/main" id="{711EE1D1-A052-5348-90FE-1103FB110474}"/>
              </a:ext>
            </a:extLst>
          </p:cNvPr>
          <p:cNvSpPr txBox="1"/>
          <p:nvPr/>
        </p:nvSpPr>
        <p:spPr>
          <a:xfrm>
            <a:off x="4179479" y="3489091"/>
            <a:ext cx="4326718" cy="246221"/>
          </a:xfrm>
          <a:prstGeom prst="rect">
            <a:avLst/>
          </a:prstGeom>
          <a:noFill/>
        </p:spPr>
        <p:txBody>
          <a:bodyPr wrap="square" rtlCol="0" anchor="ctr" anchorCtr="0">
            <a:spAutoFit/>
          </a:bodyPr>
          <a:lstStyle/>
          <a:p>
            <a:r>
              <a:rPr lang="nl-NL" sz="1000" dirty="0">
                <a:latin typeface="Poppins" pitchFamily="2" charset="77"/>
                <a:cs typeface="Poppins" pitchFamily="2" charset="77"/>
              </a:rPr>
              <a:t>Dan is deze functie voor jou geknipt. Solliciteer nu! </a:t>
            </a:r>
          </a:p>
        </p:txBody>
      </p:sp>
      <p:sp>
        <p:nvSpPr>
          <p:cNvPr id="32" name="TextBox 31">
            <a:extLst>
              <a:ext uri="{FF2B5EF4-FFF2-40B4-BE49-F238E27FC236}">
                <a16:creationId xmlns:a16="http://schemas.microsoft.com/office/drawing/2014/main" id="{5C93E648-EE0D-D34D-9F35-3AFDD9A31675}"/>
              </a:ext>
            </a:extLst>
          </p:cNvPr>
          <p:cNvSpPr txBox="1"/>
          <p:nvPr/>
        </p:nvSpPr>
        <p:spPr>
          <a:xfrm>
            <a:off x="5110289" y="4666562"/>
            <a:ext cx="3673350" cy="400110"/>
          </a:xfrm>
          <a:prstGeom prst="rect">
            <a:avLst/>
          </a:prstGeom>
          <a:noFill/>
        </p:spPr>
        <p:txBody>
          <a:bodyPr wrap="square" rtlCol="0">
            <a:spAutoFit/>
          </a:bodyPr>
          <a:lstStyle/>
          <a:p>
            <a:r>
              <a:rPr lang="nl-NL" sz="1000" dirty="0">
                <a:latin typeface="Bree Serif" panose="02000503040000020004" pitchFamily="2" charset="77"/>
              </a:rPr>
              <a:t>Hortensialaan 30 - 3702 VG Zeist </a:t>
            </a:r>
            <a:br>
              <a:rPr lang="nl-NL" sz="1000" dirty="0">
                <a:latin typeface="Bree Serif" panose="02000503040000020004" pitchFamily="2" charset="77"/>
              </a:rPr>
            </a:br>
            <a:r>
              <a:rPr lang="nl-NL" sz="1000" dirty="0">
                <a:latin typeface="Bree Serif" panose="02000503040000020004" pitchFamily="2" charset="77"/>
              </a:rPr>
              <a:t>T 030 689 50 30 - E info@rkzeist.nl</a:t>
            </a:r>
          </a:p>
        </p:txBody>
      </p:sp>
      <p:sp>
        <p:nvSpPr>
          <p:cNvPr id="33" name="TextBox 32">
            <a:extLst>
              <a:ext uri="{FF2B5EF4-FFF2-40B4-BE49-F238E27FC236}">
                <a16:creationId xmlns:a16="http://schemas.microsoft.com/office/drawing/2014/main" id="{02B48005-808C-BB41-85DD-09BCB33C2D66}"/>
              </a:ext>
            </a:extLst>
          </p:cNvPr>
          <p:cNvSpPr txBox="1"/>
          <p:nvPr/>
        </p:nvSpPr>
        <p:spPr>
          <a:xfrm>
            <a:off x="5110289" y="4438709"/>
            <a:ext cx="3673350" cy="276999"/>
          </a:xfrm>
          <a:prstGeom prst="rect">
            <a:avLst/>
          </a:prstGeom>
          <a:noFill/>
        </p:spPr>
        <p:txBody>
          <a:bodyPr wrap="square" rtlCol="0">
            <a:spAutoFit/>
          </a:bodyPr>
          <a:lstStyle/>
          <a:p>
            <a:r>
              <a:rPr lang="nl-NL" sz="1200" dirty="0">
                <a:latin typeface="Bree Serif" panose="02000503040000020004" pitchFamily="2" charset="77"/>
              </a:rPr>
              <a:t>R.K. Woningbouwstichting Zeist</a:t>
            </a:r>
            <a:endParaRPr lang="nl-NL" sz="1000" dirty="0">
              <a:latin typeface="Bree Serif" panose="02000503040000020004" pitchFamily="2" charset="77"/>
            </a:endParaRPr>
          </a:p>
        </p:txBody>
      </p:sp>
      <p:pic>
        <p:nvPicPr>
          <p:cNvPr id="3" name="Afbeelding 2">
            <a:extLst>
              <a:ext uri="{FF2B5EF4-FFF2-40B4-BE49-F238E27FC236}">
                <a16:creationId xmlns:a16="http://schemas.microsoft.com/office/drawing/2014/main" id="{24B21A69-2FF2-440F-8AB7-A31E616CAAD6}"/>
              </a:ext>
            </a:extLst>
          </p:cNvPr>
          <p:cNvPicPr>
            <a:picLocks noChangeAspect="1"/>
          </p:cNvPicPr>
          <p:nvPr/>
        </p:nvPicPr>
        <p:blipFill>
          <a:blip r:embed="rId4"/>
          <a:stretch>
            <a:fillRect/>
          </a:stretch>
        </p:blipFill>
        <p:spPr>
          <a:xfrm>
            <a:off x="3708500" y="4438709"/>
            <a:ext cx="1214741" cy="580990"/>
          </a:xfrm>
          <a:prstGeom prst="rect">
            <a:avLst/>
          </a:prstGeom>
        </p:spPr>
      </p:pic>
    </p:spTree>
    <p:extLst>
      <p:ext uri="{BB962C8B-B14F-4D97-AF65-F5344CB8AC3E}">
        <p14:creationId xmlns:p14="http://schemas.microsoft.com/office/powerpoint/2010/main" val="2311502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1176</TotalTime>
  <Words>172</Words>
  <Application>Microsoft Office PowerPoint</Application>
  <PresentationFormat>Diavoorstelling (16:9)</PresentationFormat>
  <Paragraphs>11</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Bree Serif</vt:lpstr>
      <vt:lpstr>Calibri</vt:lpstr>
      <vt:lpstr>Poppins</vt:lpstr>
      <vt:lpstr>Office Theme</vt:lpstr>
      <vt:lpstr>Opzichter vastgoedbeheer met lef en energie  32-36uur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van Wijk</dc:creator>
  <cp:lastModifiedBy>Francine van Leur</cp:lastModifiedBy>
  <cp:revision>27</cp:revision>
  <dcterms:created xsi:type="dcterms:W3CDTF">2021-07-01T14:53:24Z</dcterms:created>
  <dcterms:modified xsi:type="dcterms:W3CDTF">2022-03-16T14:46:54Z</dcterms:modified>
</cp:coreProperties>
</file>